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57" r:id="rId4"/>
    <p:sldId id="258" r:id="rId5"/>
    <p:sldId id="266" r:id="rId6"/>
    <p:sldId id="265" r:id="rId7"/>
    <p:sldId id="267" r:id="rId8"/>
    <p:sldId id="259" r:id="rId9"/>
    <p:sldId id="261" r:id="rId10"/>
    <p:sldId id="260" r:id="rId11"/>
    <p:sldId id="269" r:id="rId12"/>
    <p:sldId id="270" r:id="rId13"/>
    <p:sldId id="268" r:id="rId14"/>
    <p:sldId id="271" r:id="rId15"/>
    <p:sldId id="273" r:id="rId16"/>
    <p:sldId id="272" r:id="rId17"/>
    <p:sldId id="274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793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8773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0459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350835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039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3805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86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16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586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8156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668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627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218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5389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615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051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205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09E16-ED99-4E74-93EE-A8CB961FE28A}" type="datetimeFigureOut">
              <a:rPr lang="en-US" smtClean="0"/>
              <a:t>3/21/2022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C71A5F-13E4-49AF-AE87-24C3FE843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2858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 IN PHP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LECTURE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7218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122928"/>
            <a:ext cx="8610600" cy="1293028"/>
          </a:xfrm>
        </p:spPr>
        <p:txBody>
          <a:bodyPr/>
          <a:lstStyle/>
          <a:p>
            <a:r>
              <a:rPr lang="en-US" dirty="0" smtClean="0"/>
              <a:t>MATHEMATICAL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146412"/>
            <a:ext cx="10820400" cy="5500048"/>
          </a:xfrm>
        </p:spPr>
        <p:txBody>
          <a:bodyPr/>
          <a:lstStyle/>
          <a:p>
            <a:r>
              <a:rPr lang="en-US" dirty="0" smtClean="0"/>
              <a:t>OPERATE ON NUMERICAL DATA.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76" y="1705970"/>
            <a:ext cx="9987476" cy="4940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965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93028"/>
          </a:xfrm>
        </p:spPr>
        <p:txBody>
          <a:bodyPr/>
          <a:lstStyle/>
          <a:p>
            <a:r>
              <a:rPr lang="en-US" dirty="0" smtClean="0"/>
              <a:t>DATE FUNCTION PHP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3028"/>
            <a:ext cx="10820400" cy="5353432"/>
          </a:xfrm>
        </p:spPr>
        <p:txBody>
          <a:bodyPr>
            <a:normAutofit/>
          </a:bodyPr>
          <a:lstStyle/>
          <a:p>
            <a:r>
              <a:rPr lang="en-US" sz="2400" dirty="0"/>
              <a:t>Some of the formats that can be used are as follows</a:t>
            </a:r>
            <a:r>
              <a:rPr lang="en-US" sz="2400" dirty="0" smtClean="0"/>
              <a:t>: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d — day of the </a:t>
            </a:r>
            <a:r>
              <a:rPr lang="en-US" sz="2400" dirty="0" smtClean="0"/>
              <a:t>month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D — textual representation of the </a:t>
            </a:r>
            <a:r>
              <a:rPr lang="en-US" sz="2400" dirty="0" smtClean="0"/>
              <a:t>day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l</a:t>
            </a:r>
            <a:r>
              <a:rPr lang="en-US" sz="2400" dirty="0" smtClean="0"/>
              <a:t> — full name of day</a:t>
            </a:r>
          </a:p>
          <a:p>
            <a:r>
              <a:rPr lang="en-US" sz="2400" dirty="0" smtClean="0"/>
              <a:t> </a:t>
            </a:r>
            <a:r>
              <a:rPr lang="en-US" sz="2400" dirty="0"/>
              <a:t>j — day of the month without leading zeros (1 to 31) </a:t>
            </a:r>
            <a:endParaRPr lang="en-US" sz="2400" dirty="0" smtClean="0"/>
          </a:p>
          <a:p>
            <a:r>
              <a:rPr lang="en-US" sz="2400" dirty="0" smtClean="0"/>
              <a:t>m </a:t>
            </a:r>
            <a:r>
              <a:rPr lang="en-US" sz="2400" dirty="0"/>
              <a:t>— numeric representation of the month </a:t>
            </a:r>
            <a:endParaRPr lang="en-US" sz="2400" dirty="0" smtClean="0"/>
          </a:p>
          <a:p>
            <a:r>
              <a:rPr lang="en-US" sz="2400" dirty="0" smtClean="0"/>
              <a:t>M — textual representation of the month </a:t>
            </a:r>
          </a:p>
          <a:p>
            <a:r>
              <a:rPr lang="en-US" sz="2400" dirty="0" smtClean="0"/>
              <a:t>y </a:t>
            </a:r>
            <a:r>
              <a:rPr lang="en-US" sz="2400" dirty="0"/>
              <a:t>— a two digit representation of the year </a:t>
            </a:r>
            <a:endParaRPr lang="en-US" sz="2400" dirty="0" smtClean="0"/>
          </a:p>
          <a:p>
            <a:r>
              <a:rPr lang="en-US" sz="2400" dirty="0" smtClean="0"/>
              <a:t>Y </a:t>
            </a:r>
            <a:r>
              <a:rPr lang="en-US" sz="2400" dirty="0"/>
              <a:t>— a four digit representation of the year </a:t>
            </a:r>
            <a:endParaRPr lang="en-US" sz="2400" dirty="0" smtClean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3001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27644"/>
            <a:ext cx="8610600" cy="1293028"/>
          </a:xfrm>
        </p:spPr>
        <p:txBody>
          <a:bodyPr/>
          <a:lstStyle/>
          <a:p>
            <a:r>
              <a:rPr lang="en-US" dirty="0"/>
              <a:t>DATE FUNCTION PHP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20672"/>
            <a:ext cx="10820400" cy="4598013"/>
          </a:xfrm>
        </p:spPr>
        <p:txBody>
          <a:bodyPr>
            <a:normAutofit/>
          </a:bodyPr>
          <a:lstStyle/>
          <a:p>
            <a:r>
              <a:rPr lang="en-US" sz="2800" b="1" dirty="0" err="1" smtClean="0"/>
              <a:t>date_default_timezone_set</a:t>
            </a:r>
            <a:r>
              <a:rPr lang="en-US" sz="2800" b="1" dirty="0" smtClean="0"/>
              <a:t>();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— Lowercase am or pm </a:t>
            </a:r>
            <a:endParaRPr lang="en-US" sz="2400" dirty="0" smtClean="0"/>
          </a:p>
          <a:p>
            <a:r>
              <a:rPr lang="en-US" sz="2400" dirty="0" smtClean="0"/>
              <a:t>A </a:t>
            </a:r>
            <a:r>
              <a:rPr lang="en-US" sz="2400" dirty="0"/>
              <a:t>— </a:t>
            </a:r>
            <a:r>
              <a:rPr lang="en-US" sz="2400" dirty="0" smtClean="0"/>
              <a:t>Uppercase </a:t>
            </a:r>
            <a:r>
              <a:rPr lang="en-US" sz="2400" dirty="0"/>
              <a:t>am or pm </a:t>
            </a:r>
          </a:p>
          <a:p>
            <a:r>
              <a:rPr lang="en-US" sz="2400" dirty="0"/>
              <a:t>h — 12 hour format of an hour </a:t>
            </a:r>
          </a:p>
          <a:p>
            <a:r>
              <a:rPr lang="en-US" sz="2400" dirty="0"/>
              <a:t>H — 24 hour format of an hour </a:t>
            </a:r>
          </a:p>
          <a:p>
            <a:r>
              <a:rPr lang="en-US" sz="2400" dirty="0" err="1"/>
              <a:t>i</a:t>
            </a:r>
            <a:r>
              <a:rPr lang="en-US" sz="2400" dirty="0"/>
              <a:t> — minutes with leading zero </a:t>
            </a:r>
          </a:p>
          <a:p>
            <a:r>
              <a:rPr lang="en-US" sz="2400" dirty="0"/>
              <a:t>s — seconds with leading zeros </a:t>
            </a:r>
          </a:p>
        </p:txBody>
      </p:sp>
    </p:spTree>
    <p:extLst>
      <p:ext uri="{BB962C8B-B14F-4D97-AF65-F5344CB8AC3E}">
        <p14:creationId xmlns:p14="http://schemas.microsoft.com/office/powerpoint/2010/main" val="25534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5654" y="764373"/>
            <a:ext cx="9090546" cy="1078075"/>
          </a:xfrm>
        </p:spPr>
        <p:txBody>
          <a:bodyPr>
            <a:normAutofit fontScale="90000"/>
          </a:bodyPr>
          <a:lstStyle/>
          <a:p>
            <a:r>
              <a:rPr lang="en-US" dirty="0"/>
              <a:t>Passing </a:t>
            </a:r>
            <a:r>
              <a:rPr lang="en-US" dirty="0" smtClean="0"/>
              <a:t>Arguments </a:t>
            </a:r>
            <a:r>
              <a:rPr lang="en-US" dirty="0"/>
              <a:t>to Functions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14902"/>
            <a:ext cx="10820400" cy="47037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PHP </a:t>
            </a:r>
            <a:r>
              <a:rPr lang="en-US" sz="2800" dirty="0"/>
              <a:t>supports passing of arguments to a function 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three different ways of passing arguments to a function are as follows</a:t>
            </a:r>
            <a:r>
              <a:rPr lang="en-US" sz="2800" dirty="0" smtClean="0"/>
              <a:t>:</a:t>
            </a:r>
          </a:p>
          <a:p>
            <a:pPr lvl="1"/>
            <a:r>
              <a:rPr lang="en-US" sz="2400" dirty="0" smtClean="0"/>
              <a:t>Passing </a:t>
            </a:r>
            <a:r>
              <a:rPr lang="en-US" sz="2400" dirty="0"/>
              <a:t>arguments by value </a:t>
            </a:r>
          </a:p>
          <a:p>
            <a:pPr lvl="1"/>
            <a:r>
              <a:rPr lang="en-US" sz="2400" dirty="0" smtClean="0"/>
              <a:t>Passing </a:t>
            </a:r>
            <a:r>
              <a:rPr lang="en-US" sz="2400" dirty="0"/>
              <a:t>arguments by reference </a:t>
            </a:r>
          </a:p>
          <a:p>
            <a:pPr lvl="1"/>
            <a:r>
              <a:rPr lang="en-US" sz="2400" dirty="0" smtClean="0"/>
              <a:t>Setting </a:t>
            </a:r>
            <a:r>
              <a:rPr lang="en-US" sz="2400" dirty="0"/>
              <a:t>default values for arguments </a:t>
            </a:r>
          </a:p>
          <a:p>
            <a:r>
              <a:rPr lang="en-US" sz="2800" dirty="0" smtClean="0"/>
              <a:t>The </a:t>
            </a:r>
            <a:r>
              <a:rPr lang="en-US" sz="2800" dirty="0"/>
              <a:t>function definition determines the method of passing arguments to the function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27615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 by </a:t>
            </a:r>
            <a:r>
              <a:rPr lang="en-US" dirty="0" smtClean="0"/>
              <a:t>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r>
              <a:rPr lang="en-US" sz="2800" dirty="0"/>
              <a:t>Passes an argument by value.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this, you are sending a copy of the data.</a:t>
            </a:r>
          </a:p>
          <a:p>
            <a:r>
              <a:rPr lang="en-US" sz="2800" dirty="0"/>
              <a:t>Changes does not affect the actual value.</a:t>
            </a:r>
          </a:p>
        </p:txBody>
      </p:sp>
    </p:spTree>
    <p:extLst>
      <p:ext uri="{BB962C8B-B14F-4D97-AF65-F5344CB8AC3E}">
        <p14:creationId xmlns:p14="http://schemas.microsoft.com/office/powerpoint/2010/main" val="1098917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453886"/>
            <a:ext cx="8610600" cy="1293028"/>
          </a:xfrm>
        </p:spPr>
        <p:txBody>
          <a:bodyPr/>
          <a:lstStyle/>
          <a:p>
            <a:r>
              <a:rPr lang="en-US" dirty="0" smtClean="0"/>
              <a:t>PASS BY VALUE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46914"/>
            <a:ext cx="10820400" cy="44717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5843" y="2859415"/>
            <a:ext cx="38901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function Show($a)</a:t>
            </a:r>
          </a:p>
          <a:p>
            <a:r>
              <a:rPr lang="en-US" sz="2800" dirty="0"/>
              <a:t>    {</a:t>
            </a:r>
          </a:p>
          <a:p>
            <a:r>
              <a:rPr lang="en-US" sz="2800" dirty="0"/>
              <a:t>      $a = 10;  </a:t>
            </a:r>
          </a:p>
          <a:p>
            <a:r>
              <a:rPr lang="en-US" sz="2800" dirty="0"/>
              <a:t>      echo $a;</a:t>
            </a:r>
          </a:p>
          <a:p>
            <a:r>
              <a:rPr lang="en-US" sz="2800" dirty="0"/>
              <a:t>    }</a:t>
            </a:r>
          </a:p>
        </p:txBody>
      </p:sp>
      <p:sp>
        <p:nvSpPr>
          <p:cNvPr id="5" name="Rectangle 4"/>
          <p:cNvSpPr/>
          <p:nvPr/>
        </p:nvSpPr>
        <p:spPr>
          <a:xfrm>
            <a:off x="7469874" y="3039942"/>
            <a:ext cx="30252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$</a:t>
            </a:r>
            <a:r>
              <a:rPr lang="en-US" sz="2800" dirty="0"/>
              <a:t>b = 5;</a:t>
            </a:r>
          </a:p>
          <a:p>
            <a:r>
              <a:rPr lang="en-US" sz="2800" dirty="0"/>
              <a:t>    Show($b);</a:t>
            </a:r>
          </a:p>
          <a:p>
            <a:r>
              <a:rPr lang="en-US" sz="2800" dirty="0"/>
              <a:t>    echo "&lt;</a:t>
            </a:r>
            <a:r>
              <a:rPr lang="en-US" sz="2800" dirty="0" err="1"/>
              <a:t>br</a:t>
            </a:r>
            <a:r>
              <a:rPr lang="en-US" sz="2800" dirty="0"/>
              <a:t>&gt;";</a:t>
            </a:r>
          </a:p>
          <a:p>
            <a:r>
              <a:rPr lang="en-US" sz="2800" dirty="0"/>
              <a:t>    echo $b;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558352" y="3166281"/>
            <a:ext cx="3234520" cy="1637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011236" y="2538484"/>
            <a:ext cx="971265" cy="501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5</a:t>
            </a:r>
            <a:endParaRPr lang="en-US" sz="3200" b="1" dirty="0"/>
          </a:p>
        </p:txBody>
      </p:sp>
      <p:sp>
        <p:nvSpPr>
          <p:cNvPr id="12" name="Rectangle 11"/>
          <p:cNvSpPr/>
          <p:nvPr/>
        </p:nvSpPr>
        <p:spPr>
          <a:xfrm>
            <a:off x="3587087" y="2384250"/>
            <a:ext cx="971265" cy="501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26438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 by </a:t>
            </a:r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Passes </a:t>
            </a:r>
            <a:r>
              <a:rPr lang="en-US" sz="2800" dirty="0"/>
              <a:t>an argument by reference.</a:t>
            </a:r>
          </a:p>
          <a:p>
            <a:r>
              <a:rPr lang="en-US" sz="2800" dirty="0" smtClean="0"/>
              <a:t>In </a:t>
            </a:r>
            <a:r>
              <a:rPr lang="en-US" sz="2800" dirty="0"/>
              <a:t>this, you are passing the memory address of the data that is stored.</a:t>
            </a:r>
          </a:p>
          <a:p>
            <a:r>
              <a:rPr lang="en-US" sz="2800" dirty="0"/>
              <a:t>Changes to the value effect the original data.</a:t>
            </a:r>
          </a:p>
        </p:txBody>
      </p:sp>
    </p:spTree>
    <p:extLst>
      <p:ext uri="{BB962C8B-B14F-4D97-AF65-F5344CB8AC3E}">
        <p14:creationId xmlns:p14="http://schemas.microsoft.com/office/powerpoint/2010/main" val="1167749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453886"/>
            <a:ext cx="8610600" cy="1293028"/>
          </a:xfrm>
        </p:spPr>
        <p:txBody>
          <a:bodyPr/>
          <a:lstStyle/>
          <a:p>
            <a:r>
              <a:rPr lang="en-US" dirty="0" smtClean="0"/>
              <a:t>PASS BY REFERENCE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46914"/>
            <a:ext cx="10820400" cy="447177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145843" y="2859415"/>
            <a:ext cx="3890181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function Show</a:t>
            </a:r>
            <a:r>
              <a:rPr lang="en-US" sz="2800" dirty="0" smtClean="0"/>
              <a:t>(&amp;$</a:t>
            </a:r>
            <a:r>
              <a:rPr lang="en-US" sz="2800" dirty="0"/>
              <a:t>a)</a:t>
            </a:r>
          </a:p>
          <a:p>
            <a:r>
              <a:rPr lang="en-US" sz="2800" dirty="0"/>
              <a:t>    {</a:t>
            </a:r>
          </a:p>
          <a:p>
            <a:r>
              <a:rPr lang="en-US" sz="2800" dirty="0"/>
              <a:t>      $a = 10;  </a:t>
            </a:r>
          </a:p>
          <a:p>
            <a:r>
              <a:rPr lang="en-US" sz="2800" dirty="0"/>
              <a:t>      echo $a;</a:t>
            </a:r>
          </a:p>
          <a:p>
            <a:r>
              <a:rPr lang="en-US" sz="2800" dirty="0"/>
              <a:t>    }</a:t>
            </a:r>
          </a:p>
        </p:txBody>
      </p:sp>
      <p:sp>
        <p:nvSpPr>
          <p:cNvPr id="5" name="Rectangle 4"/>
          <p:cNvSpPr/>
          <p:nvPr/>
        </p:nvSpPr>
        <p:spPr>
          <a:xfrm>
            <a:off x="7469874" y="3039942"/>
            <a:ext cx="302525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/>
              <a:t>    $</a:t>
            </a:r>
            <a:r>
              <a:rPr lang="en-US" sz="2800" dirty="0"/>
              <a:t>b = 5;</a:t>
            </a:r>
          </a:p>
          <a:p>
            <a:r>
              <a:rPr lang="en-US" sz="2800" dirty="0"/>
              <a:t>    Show($b);</a:t>
            </a:r>
          </a:p>
          <a:p>
            <a:r>
              <a:rPr lang="en-US" sz="2800" dirty="0"/>
              <a:t>    echo "&lt;</a:t>
            </a:r>
            <a:r>
              <a:rPr lang="en-US" sz="2800" dirty="0" err="1"/>
              <a:t>br</a:t>
            </a:r>
            <a:r>
              <a:rPr lang="en-US" sz="2800" dirty="0"/>
              <a:t>&gt;";</a:t>
            </a:r>
          </a:p>
          <a:p>
            <a:r>
              <a:rPr lang="en-US" sz="2800" dirty="0"/>
              <a:t>    echo $b;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4558352" y="3166281"/>
            <a:ext cx="3234520" cy="1637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8011236" y="2538484"/>
            <a:ext cx="971265" cy="5014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/>
              <a:t>5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4250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17659"/>
            <a:ext cx="10820400" cy="1293028"/>
          </a:xfrm>
        </p:spPr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10687"/>
            <a:ext cx="10820400" cy="4307998"/>
          </a:xfrm>
        </p:spPr>
        <p:txBody>
          <a:bodyPr>
            <a:normAutofit/>
          </a:bodyPr>
          <a:lstStyle/>
          <a:p>
            <a:r>
              <a:rPr lang="en-US" sz="2800" dirty="0"/>
              <a:t>A function is a block of statements that can be used repeatedly in a program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/>
              <a:t>A function will not execute immediately when a page loads</a:t>
            </a:r>
            <a:r>
              <a:rPr lang="en-US" sz="2800" dirty="0" smtClean="0"/>
              <a:t>.</a:t>
            </a:r>
            <a:endParaRPr lang="en-US" sz="2800" dirty="0"/>
          </a:p>
          <a:p>
            <a:r>
              <a:rPr lang="en-US" sz="2800" dirty="0"/>
              <a:t>A function will be executed by a call to the function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42908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00349"/>
            <a:ext cx="8610600" cy="1293028"/>
          </a:xfrm>
        </p:spPr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93378"/>
            <a:ext cx="10820400" cy="4625308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Are </a:t>
            </a:r>
            <a:r>
              <a:rPr lang="en-US" sz="2800" dirty="0"/>
              <a:t>named section of a program </a:t>
            </a:r>
          </a:p>
          <a:p>
            <a:r>
              <a:rPr lang="en-US" sz="2800" dirty="0"/>
              <a:t>Are used to perform a specific task</a:t>
            </a:r>
          </a:p>
          <a:p>
            <a:r>
              <a:rPr lang="en-US" sz="2800" dirty="0"/>
              <a:t>Split program into modules</a:t>
            </a:r>
          </a:p>
          <a:p>
            <a:r>
              <a:rPr lang="en-US" sz="2800" dirty="0"/>
              <a:t>Are used to enable the developer to reuse the same piece of code</a:t>
            </a:r>
          </a:p>
          <a:p>
            <a:r>
              <a:rPr lang="en-US" sz="2800" dirty="0"/>
              <a:t>Can be easily modified in a program instead of going through entire code to make </a:t>
            </a:r>
            <a:r>
              <a:rPr lang="en-US" sz="2800" dirty="0" smtClean="0"/>
              <a:t>changes.</a:t>
            </a:r>
          </a:p>
          <a:p>
            <a:r>
              <a:rPr lang="en-US" sz="2800" dirty="0"/>
              <a:t>Function names are NOT case-sensitive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We can set PHP </a:t>
            </a:r>
            <a:r>
              <a:rPr lang="en-US" sz="2800" dirty="0"/>
              <a:t>Default Argument </a:t>
            </a:r>
            <a:r>
              <a:rPr lang="en-US" sz="2800" dirty="0" smtClean="0"/>
              <a:t>Value.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97434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18462"/>
            <a:ext cx="8610600" cy="1293028"/>
          </a:xfrm>
        </p:spPr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11490"/>
            <a:ext cx="10820400" cy="4707195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Statements are grouped into a single unit to perform a specific task </a:t>
            </a:r>
          </a:p>
          <a:p>
            <a:r>
              <a:rPr lang="en-US" sz="2800" dirty="0"/>
              <a:t>Enhance the logical flow in a program by dividing complicated code sequences into smaller modules </a:t>
            </a:r>
          </a:p>
          <a:p>
            <a:r>
              <a:rPr lang="en-US" sz="2800" dirty="0"/>
              <a:t>Enable to write a piece of code and assign a name to it</a:t>
            </a:r>
          </a:p>
          <a:p>
            <a:r>
              <a:rPr lang="en-US" sz="2800" dirty="0"/>
              <a:t>Include parameters that are:</a:t>
            </a:r>
          </a:p>
          <a:p>
            <a:pPr lvl="1"/>
            <a:r>
              <a:rPr lang="en-US" sz="2400" dirty="0"/>
              <a:t>Variables </a:t>
            </a:r>
          </a:p>
          <a:p>
            <a:pPr lvl="1"/>
            <a:r>
              <a:rPr lang="en-US" sz="2400" dirty="0"/>
              <a:t>Specified within the parenthesis after the name of a function</a:t>
            </a:r>
          </a:p>
          <a:p>
            <a:pPr lvl="1"/>
            <a:r>
              <a:rPr lang="en-US" sz="2400" dirty="0"/>
              <a:t>Used to add more functionality</a:t>
            </a:r>
          </a:p>
          <a:p>
            <a:r>
              <a:rPr lang="en-US" sz="2800" dirty="0"/>
              <a:t>Executed or invoked anywhere in the program using the assigned name</a:t>
            </a:r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8589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300349"/>
            <a:ext cx="8610600" cy="1293028"/>
          </a:xfrm>
        </p:spPr>
        <p:txBody>
          <a:bodyPr/>
          <a:lstStyle/>
          <a:p>
            <a:r>
              <a:rPr lang="en-US" dirty="0" smtClean="0"/>
              <a:t>TYPES OF FUNCTIONS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92322"/>
            <a:ext cx="10820400" cy="452636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There are 2 types of functions</a:t>
            </a:r>
          </a:p>
          <a:p>
            <a:endParaRPr lang="en-US" sz="32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sz="3000" dirty="0" smtClean="0"/>
              <a:t>Built-in or pre-defined functions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000" dirty="0" smtClean="0"/>
              <a:t>Custom or user-defined functions</a:t>
            </a:r>
          </a:p>
          <a:p>
            <a:pPr marL="457200" lvl="1" indent="0">
              <a:buNone/>
            </a:pPr>
            <a:endParaRPr lang="en-US" sz="3000" dirty="0" smtClean="0"/>
          </a:p>
          <a:p>
            <a:pPr marL="457200" lvl="1" indent="0">
              <a:buNone/>
            </a:pPr>
            <a:r>
              <a:rPr lang="en-US" sz="3000" dirty="0" smtClean="0"/>
              <a:t>The </a:t>
            </a:r>
            <a:r>
              <a:rPr lang="en-US" sz="3000" dirty="0"/>
              <a:t>real power of PHP comes from its functions; it has more than 1000 built-in functions.</a:t>
            </a:r>
          </a:p>
        </p:txBody>
      </p:sp>
    </p:spTree>
    <p:extLst>
      <p:ext uri="{BB962C8B-B14F-4D97-AF65-F5344CB8AC3E}">
        <p14:creationId xmlns:p14="http://schemas.microsoft.com/office/powerpoint/2010/main" val="159973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4373"/>
            <a:ext cx="10820400" cy="1293028"/>
          </a:xfrm>
        </p:spPr>
        <p:txBody>
          <a:bodyPr/>
          <a:lstStyle/>
          <a:p>
            <a:r>
              <a:rPr lang="en-US" dirty="0"/>
              <a:t>User-defined or custom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2"/>
            <a:ext cx="10820400" cy="4616354"/>
          </a:xfrm>
        </p:spPr>
        <p:txBody>
          <a:bodyPr>
            <a:normAutofit lnSpcReduction="10000"/>
          </a:bodyPr>
          <a:lstStyle/>
          <a:p>
            <a:r>
              <a:rPr lang="en-US" sz="2800" dirty="0"/>
              <a:t>Function can be defined or created </a:t>
            </a:r>
          </a:p>
          <a:p>
            <a:r>
              <a:rPr lang="en-US" sz="2800" dirty="0"/>
              <a:t>Function definition contains the code to be executed</a:t>
            </a:r>
          </a:p>
          <a:p>
            <a:r>
              <a:rPr lang="en-US" sz="2800" dirty="0"/>
              <a:t>The return expression statement within the body of the function is used to return a value from a function</a:t>
            </a:r>
            <a:r>
              <a:rPr lang="en-US" sz="2800" dirty="0" smtClean="0"/>
              <a:t>.</a:t>
            </a:r>
          </a:p>
          <a:p>
            <a:endParaRPr lang="en-US" sz="2800" dirty="0"/>
          </a:p>
          <a:p>
            <a:r>
              <a:rPr lang="en-US" sz="2800" dirty="0"/>
              <a:t>Note: A function name can start with a letter or underscore (not a number).</a:t>
            </a:r>
          </a:p>
          <a:p>
            <a:endParaRPr lang="en-US" sz="2800" dirty="0"/>
          </a:p>
          <a:p>
            <a:r>
              <a:rPr lang="en-US" sz="2800" dirty="0"/>
              <a:t>Tip: Give the function a name that reflects what the function does!</a:t>
            </a:r>
          </a:p>
        </p:txBody>
      </p:sp>
    </p:spTree>
    <p:extLst>
      <p:ext uri="{BB962C8B-B14F-4D97-AF65-F5344CB8AC3E}">
        <p14:creationId xmlns:p14="http://schemas.microsoft.com/office/powerpoint/2010/main" val="2568706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59406"/>
            <a:ext cx="8610600" cy="1293028"/>
          </a:xfrm>
        </p:spPr>
        <p:txBody>
          <a:bodyPr/>
          <a:lstStyle/>
          <a:p>
            <a:r>
              <a:rPr lang="en-US" dirty="0" smtClean="0"/>
              <a:t>PARAMETERS VS ARGUMENTS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808" y="1552434"/>
            <a:ext cx="8661616" cy="4885151"/>
          </a:xfrm>
        </p:spPr>
      </p:pic>
    </p:spTree>
    <p:extLst>
      <p:ext uri="{BB962C8B-B14F-4D97-AF65-F5344CB8AC3E}">
        <p14:creationId xmlns:p14="http://schemas.microsoft.com/office/powerpoint/2010/main" val="11963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04814"/>
            <a:ext cx="8610600" cy="1293028"/>
          </a:xfrm>
        </p:spPr>
        <p:txBody>
          <a:bodyPr/>
          <a:lstStyle/>
          <a:p>
            <a:r>
              <a:rPr lang="en-US" dirty="0"/>
              <a:t>Built-in PHP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92072"/>
            <a:ext cx="10820400" cy="4826613"/>
          </a:xfrm>
        </p:spPr>
        <p:txBody>
          <a:bodyPr>
            <a:noAutofit/>
          </a:bodyPr>
          <a:lstStyle/>
          <a:p>
            <a:r>
              <a:rPr lang="en-US" sz="2800" dirty="0"/>
              <a:t>Provides different built-in functions to be included in the PHP script</a:t>
            </a:r>
          </a:p>
          <a:p>
            <a:r>
              <a:rPr lang="en-US" sz="2800" dirty="0"/>
              <a:t>Built-in functions are grouped into following categories:</a:t>
            </a:r>
          </a:p>
          <a:p>
            <a:pPr lvl="1"/>
            <a:r>
              <a:rPr lang="en-US" sz="2800" dirty="0"/>
              <a:t>Mathematical functions</a:t>
            </a:r>
          </a:p>
          <a:p>
            <a:pPr lvl="1"/>
            <a:r>
              <a:rPr lang="en-US" sz="2800" dirty="0"/>
              <a:t>String functions</a:t>
            </a:r>
          </a:p>
          <a:p>
            <a:pPr lvl="1"/>
            <a:r>
              <a:rPr lang="en-US" sz="2800" dirty="0"/>
              <a:t>Date and time functions</a:t>
            </a:r>
          </a:p>
          <a:p>
            <a:pPr lvl="1"/>
            <a:r>
              <a:rPr lang="en-US" sz="2800" dirty="0"/>
              <a:t>Error handling functions</a:t>
            </a:r>
          </a:p>
          <a:p>
            <a:pPr lvl="1"/>
            <a:r>
              <a:rPr lang="en-US" sz="2800" dirty="0"/>
              <a:t>Database functions</a:t>
            </a:r>
          </a:p>
          <a:p>
            <a:pPr lvl="1"/>
            <a:r>
              <a:rPr lang="en-US" sz="2800" dirty="0"/>
              <a:t>Array functions</a:t>
            </a:r>
          </a:p>
          <a:p>
            <a:pPr lvl="1"/>
            <a:r>
              <a:rPr lang="en-US" sz="2800" dirty="0"/>
              <a:t>Mail functions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2581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0"/>
            <a:ext cx="8610600" cy="1282890"/>
          </a:xfrm>
        </p:spPr>
        <p:txBody>
          <a:bodyPr/>
          <a:lstStyle/>
          <a:p>
            <a:r>
              <a:rPr lang="en-US" dirty="0" smtClean="0"/>
              <a:t>STRING FUNCTIONS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1091821"/>
            <a:ext cx="10820400" cy="5622877"/>
          </a:xfrm>
        </p:spPr>
        <p:txBody>
          <a:bodyPr/>
          <a:lstStyle/>
          <a:p>
            <a:r>
              <a:rPr lang="en-US" dirty="0" smtClean="0"/>
              <a:t>OPERATE ON CHARACTER TYPE OF DATA.</a:t>
            </a:r>
          </a:p>
          <a:p>
            <a:endParaRPr lang="en-US" dirty="0"/>
          </a:p>
        </p:txBody>
      </p:sp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1"/>
          <a:stretch/>
        </p:blipFill>
        <p:spPr>
          <a:xfrm>
            <a:off x="887698" y="1645947"/>
            <a:ext cx="10416603" cy="494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033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Vapor Trail</Template>
  <TotalTime>672</TotalTime>
  <Words>676</Words>
  <Application>Microsoft Office PowerPoint</Application>
  <PresentationFormat>Widescreen</PresentationFormat>
  <Paragraphs>112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Century Gothic</vt:lpstr>
      <vt:lpstr>Vapor Trail</vt:lpstr>
      <vt:lpstr>FUNCTIONS IN PHP</vt:lpstr>
      <vt:lpstr>Functions</vt:lpstr>
      <vt:lpstr>FUNCTIONS</vt:lpstr>
      <vt:lpstr>FUNCTIONS</vt:lpstr>
      <vt:lpstr>TYPES OF FUNCTIONS</vt:lpstr>
      <vt:lpstr>User-defined or custom Functions</vt:lpstr>
      <vt:lpstr>PARAMETERS VS ARGUMENTS</vt:lpstr>
      <vt:lpstr>Built-in PHP Functions</vt:lpstr>
      <vt:lpstr>STRING FUNCTIONS</vt:lpstr>
      <vt:lpstr>MATHEMATICAL FUNCTIONS</vt:lpstr>
      <vt:lpstr>DATE FUNCTION PHP</vt:lpstr>
      <vt:lpstr>DATE FUNCTION PHP</vt:lpstr>
      <vt:lpstr>Passing Arguments to Functions  </vt:lpstr>
      <vt:lpstr>Pass by value</vt:lpstr>
      <vt:lpstr>PASS BY VALUE</vt:lpstr>
      <vt:lpstr>Pass by reference</vt:lpstr>
      <vt:lpstr>PASS BY REFERENCE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 IN PHP</dc:title>
  <dc:creator>Windows User</dc:creator>
  <cp:lastModifiedBy>Mohammad Adil</cp:lastModifiedBy>
  <cp:revision>35</cp:revision>
  <dcterms:created xsi:type="dcterms:W3CDTF">2019-01-14T04:41:49Z</dcterms:created>
  <dcterms:modified xsi:type="dcterms:W3CDTF">2022-03-21T15:08:28Z</dcterms:modified>
</cp:coreProperties>
</file>