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8288000" cy="10287000"/>
  <p:notesSz cx="6858000" cy="9144000"/>
  <p:embeddedFontLst>
    <p:embeddedFont>
      <p:font typeface="Abhaya Libre Bold" charset="1" panose="02000803000000000000"/>
      <p:regular r:id="rId12"/>
    </p:embeddedFont>
    <p:embeddedFont>
      <p:font typeface="Canva Sans" charset="1" panose="020B0503030501040103"/>
      <p:regular r:id="rId13"/>
    </p:embeddedFont>
    <p:embeddedFont>
      <p:font typeface="Canva Sans Bold" charset="1" panose="020B0803030501040103"/>
      <p:regular r:id="rId14"/>
    </p:embeddedFont>
    <p:embeddedFont>
      <p:font typeface="Canva Sans Medium" charset="1" panose="020B0603030501040103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Relationship Id="rId3" Target="../media/image5.jpeg" Type="http://schemas.openxmlformats.org/officeDocument/2006/relationships/image"/><Relationship Id="rId4" Target="https://interconnectt.com/ranks/nordvpn-vs-surfshark/" TargetMode="External" Type="http://schemas.openxmlformats.org/officeDocument/2006/relationships/hyperlink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2.png" Type="http://schemas.openxmlformats.org/officeDocument/2006/relationships/image"/><Relationship Id="rId4" Target="../media/image7.png" Type="http://schemas.openxmlformats.org/officeDocument/2006/relationships/image"/><Relationship Id="rId5" Target="../media/image8.svg" Type="http://schemas.openxmlformats.org/officeDocument/2006/relationships/image"/><Relationship Id="rId6" Target="../media/image9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Relationship Id="rId3" Target="../media/image4.png" Type="http://schemas.openxmlformats.org/officeDocument/2006/relationships/image"/><Relationship Id="rId4" Target="../media/image11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Relationship Id="rId3" Target="../media/image4.png" Type="http://schemas.openxmlformats.org/officeDocument/2006/relationships/image"/><Relationship Id="rId4" Target="../media/image11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1.png" Type="http://schemas.openxmlformats.org/officeDocument/2006/relationships/image"/><Relationship Id="rId11" Target="../media/image22.svg" Type="http://schemas.openxmlformats.org/officeDocument/2006/relationships/image"/><Relationship Id="rId12" Target="https://interconnectt.com" TargetMode="External" Type="http://schemas.openxmlformats.org/officeDocument/2006/relationships/hyperlink"/><Relationship Id="rId13" Target="../media/image3.jpeg" Type="http://schemas.openxmlformats.org/officeDocument/2006/relationships/image"/><Relationship Id="rId14" Target="../media/image23.jpeg" Type="http://schemas.openxmlformats.org/officeDocument/2006/relationships/image"/><Relationship Id="rId2" Target="../media/image13.png" Type="http://schemas.openxmlformats.org/officeDocument/2006/relationships/image"/><Relationship Id="rId3" Target="../media/image14.svg" Type="http://schemas.openxmlformats.org/officeDocument/2006/relationships/image"/><Relationship Id="rId4" Target="../media/image15.png" Type="http://schemas.openxmlformats.org/officeDocument/2006/relationships/image"/><Relationship Id="rId5" Target="../media/image16.png" Type="http://schemas.openxmlformats.org/officeDocument/2006/relationships/image"/><Relationship Id="rId6" Target="../media/image17.png" Type="http://schemas.openxmlformats.org/officeDocument/2006/relationships/image"/><Relationship Id="rId7" Target="../media/image18.svg" Type="http://schemas.openxmlformats.org/officeDocument/2006/relationships/image"/><Relationship Id="rId8" Target="../media/image19.png" Type="http://schemas.openxmlformats.org/officeDocument/2006/relationships/image"/><Relationship Id="rId9" Target="../media/image20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52054" y="-114053"/>
            <a:ext cx="18392109" cy="10401053"/>
            <a:chOff x="0" y="0"/>
            <a:chExt cx="18415000" cy="10414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63500" y="63500"/>
              <a:ext cx="18288000" cy="10287000"/>
            </a:xfrm>
            <a:custGeom>
              <a:avLst/>
              <a:gdLst/>
              <a:ahLst/>
              <a:cxnLst/>
              <a:rect r="r" b="b" t="t" l="l"/>
              <a:pathLst>
                <a:path h="10287000" w="18288000">
                  <a:moveTo>
                    <a:pt x="0" y="0"/>
                  </a:moveTo>
                  <a:lnTo>
                    <a:pt x="18288000" y="0"/>
                  </a:lnTo>
                  <a:lnTo>
                    <a:pt x="182880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FDE4EC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63373" y="63500"/>
              <a:ext cx="4608449" cy="2550287"/>
            </a:xfrm>
            <a:custGeom>
              <a:avLst/>
              <a:gdLst/>
              <a:ahLst/>
              <a:cxnLst/>
              <a:rect r="r" b="b" t="t" l="l"/>
              <a:pathLst>
                <a:path h="2550287" w="4608449">
                  <a:moveTo>
                    <a:pt x="4354957" y="0"/>
                  </a:moveTo>
                  <a:cubicBezTo>
                    <a:pt x="4098417" y="67437"/>
                    <a:pt x="3871341" y="157226"/>
                    <a:pt x="3665855" y="271780"/>
                  </a:cubicBezTo>
                  <a:cubicBezTo>
                    <a:pt x="3354197" y="445643"/>
                    <a:pt x="3086735" y="691261"/>
                    <a:pt x="2828036" y="928878"/>
                  </a:cubicBezTo>
                  <a:lnTo>
                    <a:pt x="2739771" y="1009777"/>
                  </a:lnTo>
                  <a:cubicBezTo>
                    <a:pt x="2327529" y="1385951"/>
                    <a:pt x="1828546" y="1811274"/>
                    <a:pt x="1252347" y="2112137"/>
                  </a:cubicBezTo>
                  <a:cubicBezTo>
                    <a:pt x="887222" y="2302891"/>
                    <a:pt x="517906" y="2427351"/>
                    <a:pt x="154940" y="2484120"/>
                  </a:cubicBezTo>
                  <a:cubicBezTo>
                    <a:pt x="113157" y="2490597"/>
                    <a:pt x="71501" y="2493645"/>
                    <a:pt x="30099" y="2493645"/>
                  </a:cubicBezTo>
                  <a:cubicBezTo>
                    <a:pt x="20066" y="2493645"/>
                    <a:pt x="10033" y="2493518"/>
                    <a:pt x="0" y="2493137"/>
                  </a:cubicBezTo>
                  <a:lnTo>
                    <a:pt x="0" y="2549144"/>
                  </a:lnTo>
                  <a:lnTo>
                    <a:pt x="30099" y="2550287"/>
                  </a:lnTo>
                  <a:lnTo>
                    <a:pt x="30226" y="2550287"/>
                  </a:lnTo>
                  <a:cubicBezTo>
                    <a:pt x="74803" y="2550287"/>
                    <a:pt x="118999" y="2546858"/>
                    <a:pt x="162941" y="2540127"/>
                  </a:cubicBezTo>
                  <a:cubicBezTo>
                    <a:pt x="532257" y="2483231"/>
                    <a:pt x="907288" y="2356104"/>
                    <a:pt x="1278001" y="2162556"/>
                  </a:cubicBezTo>
                  <a:cubicBezTo>
                    <a:pt x="1859788" y="1859280"/>
                    <a:pt x="2362454" y="1430401"/>
                    <a:pt x="2777236" y="1051687"/>
                  </a:cubicBezTo>
                  <a:lnTo>
                    <a:pt x="2865628" y="970661"/>
                  </a:lnTo>
                  <a:cubicBezTo>
                    <a:pt x="3121914" y="735330"/>
                    <a:pt x="3386963" y="491490"/>
                    <a:pt x="3692779" y="321437"/>
                  </a:cubicBezTo>
                  <a:cubicBezTo>
                    <a:pt x="3955415" y="174879"/>
                    <a:pt x="4255643" y="69596"/>
                    <a:pt x="4608449" y="127"/>
                  </a:cubicBezTo>
                  <a:close/>
                </a:path>
              </a:pathLst>
            </a:custGeom>
            <a:solidFill>
              <a:srgbClr val="332C2C"/>
            </a:solid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4972" y="545418"/>
            <a:ext cx="18265270" cy="38053"/>
          </a:xfrm>
          <a:custGeom>
            <a:avLst/>
            <a:gdLst/>
            <a:ahLst/>
            <a:cxnLst/>
            <a:rect r="r" b="b" t="t" l="l"/>
            <a:pathLst>
              <a:path h="38053" w="18265270">
                <a:moveTo>
                  <a:pt x="0" y="0"/>
                </a:moveTo>
                <a:lnTo>
                  <a:pt x="18265270" y="0"/>
                </a:lnTo>
                <a:lnTo>
                  <a:pt x="18265270" y="38053"/>
                </a:lnTo>
                <a:lnTo>
                  <a:pt x="0" y="3805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972" y="9741477"/>
            <a:ext cx="18265270" cy="63424"/>
          </a:xfrm>
          <a:custGeom>
            <a:avLst/>
            <a:gdLst/>
            <a:ahLst/>
            <a:cxnLst/>
            <a:rect r="r" b="b" t="t" l="l"/>
            <a:pathLst>
              <a:path h="63424" w="18265270">
                <a:moveTo>
                  <a:pt x="0" y="0"/>
                </a:moveTo>
                <a:lnTo>
                  <a:pt x="18265270" y="0"/>
                </a:lnTo>
                <a:lnTo>
                  <a:pt x="18265270" y="63425"/>
                </a:lnTo>
                <a:lnTo>
                  <a:pt x="0" y="63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grpSp>
        <p:nvGrpSpPr>
          <p:cNvPr name="Group 7" id="7"/>
          <p:cNvGrpSpPr>
            <a:grpSpLocks noChangeAspect="true"/>
          </p:cNvGrpSpPr>
          <p:nvPr/>
        </p:nvGrpSpPr>
        <p:grpSpPr>
          <a:xfrm rot="0">
            <a:off x="12705728" y="7881121"/>
            <a:ext cx="6536046" cy="3171165"/>
            <a:chOff x="0" y="0"/>
            <a:chExt cx="6544183" cy="317511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1592834" y="1524"/>
              <a:ext cx="3978656" cy="2394585"/>
            </a:xfrm>
            <a:custGeom>
              <a:avLst/>
              <a:gdLst/>
              <a:ahLst/>
              <a:cxnLst/>
              <a:rect r="r" b="b" t="t" l="l"/>
              <a:pathLst>
                <a:path h="2394585" w="3978656">
                  <a:moveTo>
                    <a:pt x="3978656" y="0"/>
                  </a:moveTo>
                  <a:cubicBezTo>
                    <a:pt x="3949446" y="1778"/>
                    <a:pt x="3920490" y="5207"/>
                    <a:pt x="3891661" y="10287"/>
                  </a:cubicBezTo>
                  <a:cubicBezTo>
                    <a:pt x="3551174" y="69215"/>
                    <a:pt x="3206496" y="193294"/>
                    <a:pt x="2866898" y="378714"/>
                  </a:cubicBezTo>
                  <a:cubicBezTo>
                    <a:pt x="2334006" y="669290"/>
                    <a:pt x="1876425" y="1074801"/>
                    <a:pt x="1499235" y="1432560"/>
                  </a:cubicBezTo>
                  <a:lnTo>
                    <a:pt x="1418844" y="1509141"/>
                  </a:lnTo>
                  <a:cubicBezTo>
                    <a:pt x="1185799" y="1731391"/>
                    <a:pt x="944880" y="1961642"/>
                    <a:pt x="664972" y="2124202"/>
                  </a:cubicBezTo>
                  <a:cubicBezTo>
                    <a:pt x="469265" y="2238248"/>
                    <a:pt x="250063" y="2327529"/>
                    <a:pt x="0" y="2394585"/>
                  </a:cubicBezTo>
                  <a:lnTo>
                    <a:pt x="183896" y="2394585"/>
                  </a:lnTo>
                  <a:cubicBezTo>
                    <a:pt x="369189" y="2333879"/>
                    <a:pt x="536956" y="2259330"/>
                    <a:pt x="690880" y="2169668"/>
                  </a:cubicBezTo>
                  <a:cubicBezTo>
                    <a:pt x="976122" y="2003425"/>
                    <a:pt x="1219327" y="1771396"/>
                    <a:pt x="1454531" y="1547114"/>
                  </a:cubicBezTo>
                  <a:lnTo>
                    <a:pt x="1534795" y="1470660"/>
                  </a:lnTo>
                  <a:cubicBezTo>
                    <a:pt x="1909699" y="1115441"/>
                    <a:pt x="2363851" y="713232"/>
                    <a:pt x="2891536" y="424942"/>
                  </a:cubicBezTo>
                  <a:cubicBezTo>
                    <a:pt x="3225927" y="242189"/>
                    <a:pt x="3565271" y="120650"/>
                    <a:pt x="3900043" y="61976"/>
                  </a:cubicBezTo>
                  <a:cubicBezTo>
                    <a:pt x="3926332" y="57404"/>
                    <a:pt x="3952494" y="54356"/>
                    <a:pt x="3978656" y="52578"/>
                  </a:cubicBezTo>
                  <a:lnTo>
                    <a:pt x="3978656" y="52578"/>
                  </a:lnTo>
                  <a:lnTo>
                    <a:pt x="3978656" y="0"/>
                  </a:lnTo>
                  <a:close/>
                </a:path>
              </a:pathLst>
            </a:custGeom>
            <a:solidFill>
              <a:srgbClr val="332C2C"/>
            </a:solidFill>
          </p:spPr>
        </p:sp>
      </p:grpSp>
      <p:sp>
        <p:nvSpPr>
          <p:cNvPr name="Freeform 9" id="9"/>
          <p:cNvSpPr/>
          <p:nvPr/>
        </p:nvSpPr>
        <p:spPr>
          <a:xfrm flipH="false" flipV="false" rot="0">
            <a:off x="7740095" y="1028700"/>
            <a:ext cx="2795025" cy="2795025"/>
          </a:xfrm>
          <a:custGeom>
            <a:avLst/>
            <a:gdLst/>
            <a:ahLst/>
            <a:cxnLst/>
            <a:rect r="r" b="b" t="t" l="l"/>
            <a:pathLst>
              <a:path h="2795025" w="2795025">
                <a:moveTo>
                  <a:pt x="0" y="0"/>
                </a:moveTo>
                <a:lnTo>
                  <a:pt x="2795025" y="0"/>
                </a:lnTo>
                <a:lnTo>
                  <a:pt x="2795025" y="2795025"/>
                </a:lnTo>
                <a:lnTo>
                  <a:pt x="0" y="27950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2018918" y="4425857"/>
            <a:ext cx="14237378" cy="3866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65"/>
              </a:lnSpc>
            </a:pPr>
            <a:r>
              <a:rPr lang="en-US" sz="8464">
                <a:solidFill>
                  <a:srgbClr val="000000"/>
                </a:solidFill>
                <a:latin typeface="Abhaya Libre Bold"/>
              </a:rPr>
              <a:t>Comparing NordVPN vs Surfshark: Choosing the Right VPN for Your Needs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4972" y="3891"/>
            <a:ext cx="18392109" cy="10401053"/>
            <a:chOff x="0" y="0"/>
            <a:chExt cx="18415000" cy="10414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63500" y="63500"/>
              <a:ext cx="18288000" cy="10287000"/>
            </a:xfrm>
            <a:custGeom>
              <a:avLst/>
              <a:gdLst/>
              <a:ahLst/>
              <a:cxnLst/>
              <a:rect r="r" b="b" t="t" l="l"/>
              <a:pathLst>
                <a:path h="10287000" w="18288000">
                  <a:moveTo>
                    <a:pt x="0" y="0"/>
                  </a:moveTo>
                  <a:lnTo>
                    <a:pt x="18288000" y="0"/>
                  </a:lnTo>
                  <a:lnTo>
                    <a:pt x="182880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FDE4EC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63373" y="63500"/>
              <a:ext cx="4608449" cy="2550287"/>
            </a:xfrm>
            <a:custGeom>
              <a:avLst/>
              <a:gdLst/>
              <a:ahLst/>
              <a:cxnLst/>
              <a:rect r="r" b="b" t="t" l="l"/>
              <a:pathLst>
                <a:path h="2550287" w="4608449">
                  <a:moveTo>
                    <a:pt x="4354957" y="0"/>
                  </a:moveTo>
                  <a:cubicBezTo>
                    <a:pt x="4098417" y="67437"/>
                    <a:pt x="3871341" y="157226"/>
                    <a:pt x="3665855" y="271780"/>
                  </a:cubicBezTo>
                  <a:cubicBezTo>
                    <a:pt x="3354197" y="445643"/>
                    <a:pt x="3086735" y="691261"/>
                    <a:pt x="2828036" y="928878"/>
                  </a:cubicBezTo>
                  <a:lnTo>
                    <a:pt x="2739771" y="1009777"/>
                  </a:lnTo>
                  <a:cubicBezTo>
                    <a:pt x="2327529" y="1385951"/>
                    <a:pt x="1828546" y="1811274"/>
                    <a:pt x="1252347" y="2112137"/>
                  </a:cubicBezTo>
                  <a:cubicBezTo>
                    <a:pt x="887222" y="2302891"/>
                    <a:pt x="517906" y="2427351"/>
                    <a:pt x="154940" y="2484120"/>
                  </a:cubicBezTo>
                  <a:cubicBezTo>
                    <a:pt x="113157" y="2490597"/>
                    <a:pt x="71501" y="2493645"/>
                    <a:pt x="30099" y="2493645"/>
                  </a:cubicBezTo>
                  <a:cubicBezTo>
                    <a:pt x="20066" y="2493645"/>
                    <a:pt x="10033" y="2493518"/>
                    <a:pt x="0" y="2493137"/>
                  </a:cubicBezTo>
                  <a:lnTo>
                    <a:pt x="0" y="2549144"/>
                  </a:lnTo>
                  <a:lnTo>
                    <a:pt x="30099" y="2550287"/>
                  </a:lnTo>
                  <a:lnTo>
                    <a:pt x="30226" y="2550287"/>
                  </a:lnTo>
                  <a:cubicBezTo>
                    <a:pt x="74803" y="2550287"/>
                    <a:pt x="118999" y="2546858"/>
                    <a:pt x="162941" y="2540127"/>
                  </a:cubicBezTo>
                  <a:cubicBezTo>
                    <a:pt x="532257" y="2483231"/>
                    <a:pt x="907288" y="2356104"/>
                    <a:pt x="1278001" y="2162556"/>
                  </a:cubicBezTo>
                  <a:cubicBezTo>
                    <a:pt x="1859788" y="1859280"/>
                    <a:pt x="2362454" y="1430401"/>
                    <a:pt x="2777236" y="1051687"/>
                  </a:cubicBezTo>
                  <a:lnTo>
                    <a:pt x="2865628" y="970661"/>
                  </a:lnTo>
                  <a:cubicBezTo>
                    <a:pt x="3121914" y="735330"/>
                    <a:pt x="3386963" y="491490"/>
                    <a:pt x="3692779" y="321437"/>
                  </a:cubicBezTo>
                  <a:cubicBezTo>
                    <a:pt x="3955415" y="174879"/>
                    <a:pt x="4255643" y="69596"/>
                    <a:pt x="4608449" y="127"/>
                  </a:cubicBezTo>
                  <a:close/>
                </a:path>
              </a:pathLst>
            </a:custGeom>
            <a:solidFill>
              <a:srgbClr val="332C2C"/>
            </a:solidFill>
          </p:spPr>
        </p:sp>
      </p:grpSp>
      <p:sp>
        <p:nvSpPr>
          <p:cNvPr name="TextBox 5" id="5"/>
          <p:cNvSpPr txBox="true"/>
          <p:nvPr/>
        </p:nvSpPr>
        <p:spPr>
          <a:xfrm rot="0">
            <a:off x="9623007" y="2579384"/>
            <a:ext cx="5498412" cy="1111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089"/>
              </a:lnSpc>
            </a:pPr>
            <a:r>
              <a:rPr lang="en-US" sz="6492">
                <a:solidFill>
                  <a:srgbClr val="332C2C"/>
                </a:solidFill>
                <a:latin typeface="Abhaya Libre Bold"/>
              </a:rPr>
              <a:t>Introduction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0" y="627270"/>
            <a:ext cx="18265270" cy="114300"/>
          </a:xfrm>
          <a:custGeom>
            <a:avLst/>
            <a:gdLst/>
            <a:ahLst/>
            <a:cxnLst/>
            <a:rect r="r" b="b" t="t" l="l"/>
            <a:pathLst>
              <a:path h="114300" w="18265270">
                <a:moveTo>
                  <a:pt x="0" y="0"/>
                </a:moveTo>
                <a:lnTo>
                  <a:pt x="18265270" y="0"/>
                </a:lnTo>
                <a:lnTo>
                  <a:pt x="18265270" y="114300"/>
                </a:lnTo>
                <a:lnTo>
                  <a:pt x="0" y="1143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0143" t="-33333" r="-70143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31811" y="9497043"/>
            <a:ext cx="18265270" cy="85725"/>
          </a:xfrm>
          <a:custGeom>
            <a:avLst/>
            <a:gdLst/>
            <a:ahLst/>
            <a:cxnLst/>
            <a:rect r="r" b="b" t="t" l="l"/>
            <a:pathLst>
              <a:path h="85725" w="18265270">
                <a:moveTo>
                  <a:pt x="0" y="0"/>
                </a:moveTo>
                <a:lnTo>
                  <a:pt x="18265270" y="0"/>
                </a:lnTo>
                <a:lnTo>
                  <a:pt x="18265270" y="85725"/>
                </a:lnTo>
                <a:lnTo>
                  <a:pt x="0" y="857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0143" t="-77777" r="-70143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972" y="3891"/>
            <a:ext cx="7983245" cy="10264701"/>
          </a:xfrm>
          <a:custGeom>
            <a:avLst/>
            <a:gdLst/>
            <a:ahLst/>
            <a:cxnLst/>
            <a:rect r="r" b="b" t="t" l="l"/>
            <a:pathLst>
              <a:path h="10264701" w="7983245">
                <a:moveTo>
                  <a:pt x="0" y="0"/>
                </a:moveTo>
                <a:lnTo>
                  <a:pt x="7983245" y="0"/>
                </a:lnTo>
                <a:lnTo>
                  <a:pt x="7983245" y="10264701"/>
                </a:lnTo>
                <a:lnTo>
                  <a:pt x="0" y="1026470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55" t="-8642" r="0" b="-8688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9623007" y="3835689"/>
            <a:ext cx="7171877" cy="35365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18"/>
              </a:lnSpc>
            </a:pPr>
            <a:r>
              <a:rPr lang="en-US" sz="3304">
                <a:solidFill>
                  <a:srgbClr val="332C2C"/>
                </a:solidFill>
                <a:latin typeface="Canva Sans"/>
              </a:rPr>
              <a:t>In this presentation, we will </a:t>
            </a:r>
            <a:r>
              <a:rPr lang="en-US" sz="3304">
                <a:solidFill>
                  <a:srgbClr val="000000"/>
                </a:solidFill>
                <a:latin typeface="Canva Sans"/>
              </a:rPr>
              <a:t>compare </a:t>
            </a:r>
            <a:r>
              <a:rPr lang="en-US" sz="3304">
                <a:solidFill>
                  <a:srgbClr val="000000"/>
                </a:solidFill>
                <a:latin typeface="Canva Sans Bold"/>
                <a:hlinkClick r:id="rId4" tooltip="https://interconnectt.com/ranks/nordvpn-vs-surfshark/"/>
              </a:rPr>
              <a:t>Nord vs Surfshark</a:t>
            </a:r>
            <a:r>
              <a:rPr lang="en-US" sz="3304">
                <a:solidFill>
                  <a:srgbClr val="000000"/>
                </a:solidFill>
                <a:latin typeface="Canva Sans"/>
              </a:rPr>
              <a:t> VPN</a:t>
            </a:r>
            <a:r>
              <a:rPr lang="en-US" sz="3304">
                <a:solidFill>
                  <a:srgbClr val="332C2C"/>
                </a:solidFill>
                <a:latin typeface="Canva Sans"/>
              </a:rPr>
              <a:t> to help you choose the right VPN for your needs. We will examine their features, security, and performance to make an informed decision.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>
            <a:grpSpLocks noChangeAspect="true"/>
          </p:cNvGrpSpPr>
          <p:nvPr/>
        </p:nvGrpSpPr>
        <p:grpSpPr>
          <a:xfrm rot="0">
            <a:off x="-121867" y="-57027"/>
            <a:ext cx="18392109" cy="10401053"/>
            <a:chOff x="0" y="0"/>
            <a:chExt cx="18415000" cy="10414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63500" y="63500"/>
              <a:ext cx="18288000" cy="10287000"/>
            </a:xfrm>
            <a:custGeom>
              <a:avLst/>
              <a:gdLst/>
              <a:ahLst/>
              <a:cxnLst/>
              <a:rect r="r" b="b" t="t" l="l"/>
              <a:pathLst>
                <a:path h="10287000" w="18288000">
                  <a:moveTo>
                    <a:pt x="0" y="0"/>
                  </a:moveTo>
                  <a:lnTo>
                    <a:pt x="18288000" y="0"/>
                  </a:lnTo>
                  <a:lnTo>
                    <a:pt x="18288000" y="10287000"/>
                  </a:lnTo>
                  <a:lnTo>
                    <a:pt x="0" y="10287000"/>
                  </a:lnTo>
                  <a:close/>
                </a:path>
              </a:pathLst>
            </a:custGeom>
            <a:solidFill>
              <a:srgbClr val="FDE4EC"/>
            </a:solidFill>
          </p:spPr>
        </p:sp>
        <p:sp>
          <p:nvSpPr>
            <p:cNvPr name="Freeform 4" id="4"/>
            <p:cNvSpPr/>
            <p:nvPr/>
          </p:nvSpPr>
          <p:spPr>
            <a:xfrm flipH="false" flipV="false" rot="0">
              <a:off x="63373" y="63500"/>
              <a:ext cx="4608449" cy="2550287"/>
            </a:xfrm>
            <a:custGeom>
              <a:avLst/>
              <a:gdLst/>
              <a:ahLst/>
              <a:cxnLst/>
              <a:rect r="r" b="b" t="t" l="l"/>
              <a:pathLst>
                <a:path h="2550287" w="4608449">
                  <a:moveTo>
                    <a:pt x="4354957" y="0"/>
                  </a:moveTo>
                  <a:cubicBezTo>
                    <a:pt x="4098417" y="67437"/>
                    <a:pt x="3871341" y="157226"/>
                    <a:pt x="3665855" y="271780"/>
                  </a:cubicBezTo>
                  <a:cubicBezTo>
                    <a:pt x="3354197" y="445643"/>
                    <a:pt x="3086735" y="691261"/>
                    <a:pt x="2828036" y="928878"/>
                  </a:cubicBezTo>
                  <a:lnTo>
                    <a:pt x="2739771" y="1009777"/>
                  </a:lnTo>
                  <a:cubicBezTo>
                    <a:pt x="2327529" y="1385951"/>
                    <a:pt x="1828546" y="1811274"/>
                    <a:pt x="1252347" y="2112137"/>
                  </a:cubicBezTo>
                  <a:cubicBezTo>
                    <a:pt x="887222" y="2302891"/>
                    <a:pt x="517906" y="2427351"/>
                    <a:pt x="154940" y="2484120"/>
                  </a:cubicBezTo>
                  <a:cubicBezTo>
                    <a:pt x="113157" y="2490597"/>
                    <a:pt x="71501" y="2493645"/>
                    <a:pt x="30099" y="2493645"/>
                  </a:cubicBezTo>
                  <a:cubicBezTo>
                    <a:pt x="20066" y="2493645"/>
                    <a:pt x="10033" y="2493518"/>
                    <a:pt x="0" y="2493137"/>
                  </a:cubicBezTo>
                  <a:lnTo>
                    <a:pt x="0" y="2549144"/>
                  </a:lnTo>
                  <a:lnTo>
                    <a:pt x="30099" y="2550287"/>
                  </a:lnTo>
                  <a:lnTo>
                    <a:pt x="30226" y="2550287"/>
                  </a:lnTo>
                  <a:cubicBezTo>
                    <a:pt x="74803" y="2550287"/>
                    <a:pt x="118999" y="2546858"/>
                    <a:pt x="162941" y="2540127"/>
                  </a:cubicBezTo>
                  <a:cubicBezTo>
                    <a:pt x="532257" y="2483231"/>
                    <a:pt x="907288" y="2356104"/>
                    <a:pt x="1278001" y="2162556"/>
                  </a:cubicBezTo>
                  <a:cubicBezTo>
                    <a:pt x="1859788" y="1859280"/>
                    <a:pt x="2362454" y="1430401"/>
                    <a:pt x="2777236" y="1051687"/>
                  </a:cubicBezTo>
                  <a:lnTo>
                    <a:pt x="2865628" y="970661"/>
                  </a:lnTo>
                  <a:cubicBezTo>
                    <a:pt x="3121914" y="735330"/>
                    <a:pt x="3386963" y="491490"/>
                    <a:pt x="3692779" y="321437"/>
                  </a:cubicBezTo>
                  <a:cubicBezTo>
                    <a:pt x="3955415" y="174879"/>
                    <a:pt x="4255643" y="69596"/>
                    <a:pt x="4608449" y="127"/>
                  </a:cubicBezTo>
                  <a:close/>
                </a:path>
              </a:pathLst>
            </a:custGeom>
            <a:solidFill>
              <a:srgbClr val="332C2C"/>
            </a:solidFill>
          </p:spPr>
        </p:sp>
      </p:grpSp>
      <p:sp>
        <p:nvSpPr>
          <p:cNvPr name="Freeform 5" id="5"/>
          <p:cNvSpPr/>
          <p:nvPr/>
        </p:nvSpPr>
        <p:spPr>
          <a:xfrm flipH="false" flipV="false" rot="0">
            <a:off x="4972" y="545418"/>
            <a:ext cx="18265270" cy="63424"/>
          </a:xfrm>
          <a:custGeom>
            <a:avLst/>
            <a:gdLst/>
            <a:ahLst/>
            <a:cxnLst/>
            <a:rect r="r" b="b" t="t" l="l"/>
            <a:pathLst>
              <a:path h="63424" w="18265270">
                <a:moveTo>
                  <a:pt x="0" y="0"/>
                </a:moveTo>
                <a:lnTo>
                  <a:pt x="18265270" y="0"/>
                </a:lnTo>
                <a:lnTo>
                  <a:pt x="18265270" y="63424"/>
                </a:lnTo>
                <a:lnTo>
                  <a:pt x="0" y="634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4972" y="9741477"/>
            <a:ext cx="18265270" cy="63424"/>
          </a:xfrm>
          <a:custGeom>
            <a:avLst/>
            <a:gdLst/>
            <a:ahLst/>
            <a:cxnLst/>
            <a:rect r="r" b="b" t="t" l="l"/>
            <a:pathLst>
              <a:path h="63424" w="18265270">
                <a:moveTo>
                  <a:pt x="0" y="0"/>
                </a:moveTo>
                <a:lnTo>
                  <a:pt x="18265270" y="0"/>
                </a:lnTo>
                <a:lnTo>
                  <a:pt x="18265270" y="63425"/>
                </a:lnTo>
                <a:lnTo>
                  <a:pt x="0" y="63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9074188" y="2428956"/>
            <a:ext cx="4185158" cy="1111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089"/>
              </a:lnSpc>
            </a:pPr>
            <a:r>
              <a:rPr lang="en-US" sz="6492">
                <a:solidFill>
                  <a:srgbClr val="332C2C"/>
                </a:solidFill>
                <a:latin typeface="Abhaya Libre Bold"/>
              </a:rPr>
              <a:t>Features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1858901" y="5591850"/>
            <a:ext cx="6429099" cy="4686164"/>
          </a:xfrm>
          <a:custGeom>
            <a:avLst/>
            <a:gdLst/>
            <a:ahLst/>
            <a:cxnLst/>
            <a:rect r="r" b="b" t="t" l="l"/>
            <a:pathLst>
              <a:path h="4686164" w="6429099">
                <a:moveTo>
                  <a:pt x="0" y="0"/>
                </a:moveTo>
                <a:lnTo>
                  <a:pt x="6429099" y="0"/>
                </a:lnTo>
                <a:lnTo>
                  <a:pt x="6429099" y="4686164"/>
                </a:lnTo>
                <a:lnTo>
                  <a:pt x="0" y="468616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445732" y="2095581"/>
            <a:ext cx="6706788" cy="6706788"/>
          </a:xfrm>
          <a:custGeom>
            <a:avLst/>
            <a:gdLst/>
            <a:ahLst/>
            <a:cxnLst/>
            <a:rect r="r" b="b" t="t" l="l"/>
            <a:pathLst>
              <a:path h="6706788" w="6706788">
                <a:moveTo>
                  <a:pt x="0" y="0"/>
                </a:moveTo>
                <a:lnTo>
                  <a:pt x="6706788" y="0"/>
                </a:lnTo>
                <a:lnTo>
                  <a:pt x="6706788" y="6706788"/>
                </a:lnTo>
                <a:lnTo>
                  <a:pt x="0" y="670678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9074188" y="3671158"/>
            <a:ext cx="7171877" cy="4041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18"/>
              </a:lnSpc>
            </a:pPr>
            <a:r>
              <a:rPr lang="en-US" sz="3304">
                <a:solidFill>
                  <a:srgbClr val="332C2C"/>
                </a:solidFill>
                <a:latin typeface="Canva Sans"/>
              </a:rPr>
              <a:t>Both NordVPN and Surfshark offer a wide range of features including secure encryption, no-logs policy, and access to geo-restricted content. However, NordVPN offers a larger server network, while Surfshark provides unlimited simultaneous connections.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E4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972" y="3891"/>
            <a:ext cx="7983245" cy="10264701"/>
          </a:xfrm>
          <a:custGeom>
            <a:avLst/>
            <a:gdLst/>
            <a:ahLst/>
            <a:cxnLst/>
            <a:rect r="r" b="b" t="t" l="l"/>
            <a:pathLst>
              <a:path h="10264701" w="7983245">
                <a:moveTo>
                  <a:pt x="0" y="0"/>
                </a:moveTo>
                <a:lnTo>
                  <a:pt x="7983245" y="0"/>
                </a:lnTo>
                <a:lnTo>
                  <a:pt x="7983245" y="10264701"/>
                </a:lnTo>
                <a:lnTo>
                  <a:pt x="0" y="1026470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55" t="-1482" r="0" b="-148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972" y="545418"/>
            <a:ext cx="18265270" cy="63424"/>
          </a:xfrm>
          <a:custGeom>
            <a:avLst/>
            <a:gdLst/>
            <a:ahLst/>
            <a:cxnLst/>
            <a:rect r="r" b="b" t="t" l="l"/>
            <a:pathLst>
              <a:path h="63424" w="18265270">
                <a:moveTo>
                  <a:pt x="0" y="0"/>
                </a:moveTo>
                <a:lnTo>
                  <a:pt x="18265270" y="0"/>
                </a:lnTo>
                <a:lnTo>
                  <a:pt x="18265270" y="63424"/>
                </a:lnTo>
                <a:lnTo>
                  <a:pt x="0" y="634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972" y="9741477"/>
            <a:ext cx="18265270" cy="63424"/>
          </a:xfrm>
          <a:custGeom>
            <a:avLst/>
            <a:gdLst/>
            <a:ahLst/>
            <a:cxnLst/>
            <a:rect r="r" b="b" t="t" l="l"/>
            <a:pathLst>
              <a:path h="63424" w="18265270">
                <a:moveTo>
                  <a:pt x="0" y="0"/>
                </a:moveTo>
                <a:lnTo>
                  <a:pt x="18265270" y="0"/>
                </a:lnTo>
                <a:lnTo>
                  <a:pt x="18265270" y="63425"/>
                </a:lnTo>
                <a:lnTo>
                  <a:pt x="0" y="634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618012" y="2495204"/>
            <a:ext cx="3957699" cy="1111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089"/>
              </a:lnSpc>
            </a:pPr>
            <a:r>
              <a:rPr lang="en-US" sz="6492">
                <a:solidFill>
                  <a:srgbClr val="332C2C"/>
                </a:solidFill>
                <a:latin typeface="Abhaya Libre Bold"/>
              </a:rPr>
              <a:t>Security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618012" y="3777060"/>
            <a:ext cx="7171877" cy="40414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18"/>
              </a:lnSpc>
            </a:pPr>
            <a:r>
              <a:rPr lang="en-US" sz="3304">
                <a:solidFill>
                  <a:srgbClr val="332C2C"/>
                </a:solidFill>
                <a:latin typeface="Canva Sans"/>
              </a:rPr>
              <a:t>NordVPN and Surfshark both prioritize security with strong encryption, kill switch, and DNS leak protection. NordVPN offers double VPN and obfuscated servers for extra security, while Surfshark provides a cleanweb feature to block ads and malware.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E4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59713" y="9989"/>
            <a:ext cx="8010529" cy="10264225"/>
          </a:xfrm>
          <a:custGeom>
            <a:avLst/>
            <a:gdLst/>
            <a:ahLst/>
            <a:cxnLst/>
            <a:rect r="r" b="b" t="t" l="l"/>
            <a:pathLst>
              <a:path h="10264225" w="8010529">
                <a:moveTo>
                  <a:pt x="0" y="0"/>
                </a:moveTo>
                <a:lnTo>
                  <a:pt x="8010529" y="0"/>
                </a:lnTo>
                <a:lnTo>
                  <a:pt x="8010529" y="10264225"/>
                </a:lnTo>
                <a:lnTo>
                  <a:pt x="0" y="1026422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8502" r="-113" b="-8462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972" y="545418"/>
            <a:ext cx="18265270" cy="63424"/>
          </a:xfrm>
          <a:custGeom>
            <a:avLst/>
            <a:gdLst/>
            <a:ahLst/>
            <a:cxnLst/>
            <a:rect r="r" b="b" t="t" l="l"/>
            <a:pathLst>
              <a:path h="63424" w="18265270">
                <a:moveTo>
                  <a:pt x="0" y="0"/>
                </a:moveTo>
                <a:lnTo>
                  <a:pt x="18265270" y="0"/>
                </a:lnTo>
                <a:lnTo>
                  <a:pt x="18265270" y="63424"/>
                </a:lnTo>
                <a:lnTo>
                  <a:pt x="0" y="634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972" y="9741477"/>
            <a:ext cx="18265270" cy="63424"/>
          </a:xfrm>
          <a:custGeom>
            <a:avLst/>
            <a:gdLst/>
            <a:ahLst/>
            <a:cxnLst/>
            <a:rect r="r" b="b" t="t" l="l"/>
            <a:pathLst>
              <a:path h="63424" w="18265270">
                <a:moveTo>
                  <a:pt x="0" y="0"/>
                </a:moveTo>
                <a:lnTo>
                  <a:pt x="18265270" y="0"/>
                </a:lnTo>
                <a:lnTo>
                  <a:pt x="18265270" y="63425"/>
                </a:lnTo>
                <a:lnTo>
                  <a:pt x="0" y="6342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605476" y="2207870"/>
            <a:ext cx="4777559" cy="1111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089"/>
              </a:lnSpc>
            </a:pPr>
            <a:r>
              <a:rPr lang="en-US" sz="6492">
                <a:solidFill>
                  <a:srgbClr val="332C2C"/>
                </a:solidFill>
                <a:latin typeface="Abhaya Libre Bold"/>
              </a:rPr>
              <a:t>Conclusion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605476" y="3447556"/>
            <a:ext cx="7704766" cy="45462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018"/>
              </a:lnSpc>
            </a:pPr>
            <a:r>
              <a:rPr lang="en-US" sz="3304">
                <a:solidFill>
                  <a:srgbClr val="332C2C"/>
                </a:solidFill>
                <a:latin typeface="Canva Sans"/>
              </a:rPr>
              <a:t>In conclusion, both NordVPN and Surfshark are reputable VPN providers with strong security and features. Your choice should depend on your speciﬁc needs, whether it's a larger server network or unlimited device connections. Evaluate your priorities and make an informed decision.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58452" y="-63424"/>
            <a:ext cx="18392109" cy="10401053"/>
          </a:xfrm>
          <a:custGeom>
            <a:avLst/>
            <a:gdLst/>
            <a:ahLst/>
            <a:cxnLst/>
            <a:rect r="r" b="b" t="t" l="l"/>
            <a:pathLst>
              <a:path h="10401053" w="18392109">
                <a:moveTo>
                  <a:pt x="0" y="0"/>
                </a:moveTo>
                <a:lnTo>
                  <a:pt x="18392109" y="0"/>
                </a:lnTo>
                <a:lnTo>
                  <a:pt x="18392109" y="10401053"/>
                </a:lnTo>
                <a:lnTo>
                  <a:pt x="0" y="104010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972" y="532737"/>
            <a:ext cx="18265270" cy="63424"/>
          </a:xfrm>
          <a:custGeom>
            <a:avLst/>
            <a:gdLst/>
            <a:ahLst/>
            <a:cxnLst/>
            <a:rect r="r" b="b" t="t" l="l"/>
            <a:pathLst>
              <a:path h="63424" w="18265270">
                <a:moveTo>
                  <a:pt x="0" y="0"/>
                </a:moveTo>
                <a:lnTo>
                  <a:pt x="18265270" y="0"/>
                </a:lnTo>
                <a:lnTo>
                  <a:pt x="18265270" y="63424"/>
                </a:lnTo>
                <a:lnTo>
                  <a:pt x="0" y="634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972" y="9741477"/>
            <a:ext cx="18265270" cy="63424"/>
          </a:xfrm>
          <a:custGeom>
            <a:avLst/>
            <a:gdLst/>
            <a:ahLst/>
            <a:cxnLst/>
            <a:rect r="r" b="b" t="t" l="l"/>
            <a:pathLst>
              <a:path h="63424" w="18265270">
                <a:moveTo>
                  <a:pt x="0" y="0"/>
                </a:moveTo>
                <a:lnTo>
                  <a:pt x="18265270" y="0"/>
                </a:lnTo>
                <a:lnTo>
                  <a:pt x="18265270" y="63425"/>
                </a:lnTo>
                <a:lnTo>
                  <a:pt x="0" y="6342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6899871" y="5324059"/>
            <a:ext cx="7182125" cy="2984169"/>
            <a:chOff x="0" y="0"/>
            <a:chExt cx="9576167" cy="3978891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16270" y="0"/>
              <a:ext cx="868040" cy="868040"/>
            </a:xfrm>
            <a:custGeom>
              <a:avLst/>
              <a:gdLst/>
              <a:ahLst/>
              <a:cxnLst/>
              <a:rect r="r" b="b" t="t" l="l"/>
              <a:pathLst>
                <a:path h="868040" w="868040">
                  <a:moveTo>
                    <a:pt x="0" y="0"/>
                  </a:moveTo>
                  <a:lnTo>
                    <a:pt x="868041" y="0"/>
                  </a:lnTo>
                  <a:lnTo>
                    <a:pt x="868041" y="868040"/>
                  </a:lnTo>
                  <a:lnTo>
                    <a:pt x="0" y="8680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7" id="7"/>
            <p:cNvSpPr/>
            <p:nvPr/>
          </p:nvSpPr>
          <p:spPr>
            <a:xfrm flipH="false" flipV="false" rot="0">
              <a:off x="0" y="1347954"/>
              <a:ext cx="884311" cy="884311"/>
            </a:xfrm>
            <a:custGeom>
              <a:avLst/>
              <a:gdLst/>
              <a:ahLst/>
              <a:cxnLst/>
              <a:rect r="r" b="b" t="t" l="l"/>
              <a:pathLst>
                <a:path h="884311" w="884311">
                  <a:moveTo>
                    <a:pt x="0" y="0"/>
                  </a:moveTo>
                  <a:lnTo>
                    <a:pt x="884311" y="0"/>
                  </a:lnTo>
                  <a:lnTo>
                    <a:pt x="884311" y="884311"/>
                  </a:lnTo>
                  <a:lnTo>
                    <a:pt x="0" y="88431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8" id="8"/>
            <p:cNvSpPr/>
            <p:nvPr/>
          </p:nvSpPr>
          <p:spPr>
            <a:xfrm flipH="false" flipV="false" rot="0">
              <a:off x="94762" y="2798023"/>
              <a:ext cx="711057" cy="1057532"/>
            </a:xfrm>
            <a:custGeom>
              <a:avLst/>
              <a:gdLst/>
              <a:ahLst/>
              <a:cxnLst/>
              <a:rect r="r" b="b" t="t" l="l"/>
              <a:pathLst>
                <a:path h="1057532" w="711057">
                  <a:moveTo>
                    <a:pt x="0" y="0"/>
                  </a:moveTo>
                  <a:lnTo>
                    <a:pt x="711057" y="0"/>
                  </a:lnTo>
                  <a:lnTo>
                    <a:pt x="711057" y="1057532"/>
                  </a:lnTo>
                  <a:lnTo>
                    <a:pt x="0" y="105753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9" id="9"/>
            <p:cNvSpPr txBox="true"/>
            <p:nvPr/>
          </p:nvSpPr>
          <p:spPr>
            <a:xfrm rot="0">
              <a:off x="2032683" y="76200"/>
              <a:ext cx="6311900" cy="60570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>
                <a:lnSpc>
                  <a:spcPts val="3487"/>
                </a:lnSpc>
                <a:spcBef>
                  <a:spcPct val="0"/>
                </a:spcBef>
              </a:pPr>
              <a:r>
                <a:rPr lang="en-US" sz="3199" spc="-73">
                  <a:solidFill>
                    <a:srgbClr val="000000"/>
                  </a:solidFill>
                  <a:latin typeface="Canva Sans"/>
                  <a:hlinkClick r:id="rId12" tooltip="https://interconnectt.com"/>
                </a:rPr>
                <a:t>www.interconnectt.com</a:t>
              </a:r>
            </a:p>
          </p:txBody>
        </p:sp>
        <p:sp>
          <p:nvSpPr>
            <p:cNvPr name="TextBox 10" id="10"/>
            <p:cNvSpPr txBox="true"/>
            <p:nvPr/>
          </p:nvSpPr>
          <p:spPr>
            <a:xfrm rot="0">
              <a:off x="1994583" y="1511345"/>
              <a:ext cx="6311900" cy="5816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378"/>
                </a:lnSpc>
                <a:spcBef>
                  <a:spcPct val="0"/>
                </a:spcBef>
              </a:pPr>
              <a:r>
                <a:rPr lang="en-US" sz="3099" spc="-71" strike="noStrike">
                  <a:solidFill>
                    <a:srgbClr val="000000"/>
                  </a:solidFill>
                  <a:latin typeface="Canva Sans"/>
                </a:rPr>
                <a:t>+1 (917)-9970-818</a:t>
              </a:r>
            </a:p>
          </p:txBody>
        </p:sp>
        <p:sp>
          <p:nvSpPr>
            <p:cNvPr name="TextBox 11" id="11"/>
            <p:cNvSpPr txBox="true"/>
            <p:nvPr/>
          </p:nvSpPr>
          <p:spPr>
            <a:xfrm rot="0">
              <a:off x="1981883" y="2825774"/>
              <a:ext cx="7594284" cy="1153117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l" marL="0" indent="0" lvl="0">
                <a:lnSpc>
                  <a:spcPts val="3378"/>
                </a:lnSpc>
                <a:spcBef>
                  <a:spcPct val="0"/>
                </a:spcBef>
              </a:pPr>
              <a:r>
                <a:rPr lang="en-US" sz="3099" spc="-71" strike="noStrike">
                  <a:solidFill>
                    <a:srgbClr val="000000"/>
                  </a:solidFill>
                  <a:latin typeface="Canva Sans"/>
                </a:rPr>
                <a:t>1178 Broadway 3rd FL, New York City, NY 10001, USA</a:t>
              </a:r>
            </a:p>
          </p:txBody>
        </p:sp>
      </p:grpSp>
      <p:sp>
        <p:nvSpPr>
          <p:cNvPr name="Freeform 12" id="12"/>
          <p:cNvSpPr/>
          <p:nvPr/>
        </p:nvSpPr>
        <p:spPr>
          <a:xfrm flipH="false" flipV="false" rot="0">
            <a:off x="15485077" y="1028700"/>
            <a:ext cx="1774223" cy="1774223"/>
          </a:xfrm>
          <a:custGeom>
            <a:avLst/>
            <a:gdLst/>
            <a:ahLst/>
            <a:cxnLst/>
            <a:rect r="r" b="b" t="t" l="l"/>
            <a:pathLst>
              <a:path h="1774223" w="1774223">
                <a:moveTo>
                  <a:pt x="0" y="0"/>
                </a:moveTo>
                <a:lnTo>
                  <a:pt x="1774223" y="0"/>
                </a:lnTo>
                <a:lnTo>
                  <a:pt x="1774223" y="1774223"/>
                </a:lnTo>
                <a:lnTo>
                  <a:pt x="0" y="177422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grpSp>
        <p:nvGrpSpPr>
          <p:cNvPr name="Group 13" id="13"/>
          <p:cNvGrpSpPr/>
          <p:nvPr/>
        </p:nvGrpSpPr>
        <p:grpSpPr>
          <a:xfrm rot="0">
            <a:off x="660706" y="551678"/>
            <a:ext cx="6229640" cy="9253223"/>
            <a:chOff x="0" y="0"/>
            <a:chExt cx="4275074" cy="63500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4275074" cy="6350000"/>
            </a:xfrm>
            <a:custGeom>
              <a:avLst/>
              <a:gdLst/>
              <a:ahLst/>
              <a:cxnLst/>
              <a:rect r="r" b="b" t="t" l="l"/>
              <a:pathLst>
                <a:path h="6350000" w="4275074">
                  <a:moveTo>
                    <a:pt x="4275074" y="0"/>
                  </a:moveTo>
                  <a:lnTo>
                    <a:pt x="2736723" y="6350000"/>
                  </a:lnTo>
                  <a:lnTo>
                    <a:pt x="0" y="6350000"/>
                  </a:lnTo>
                  <a:lnTo>
                    <a:pt x="1520444" y="0"/>
                  </a:lnTo>
                  <a:lnTo>
                    <a:pt x="4275074" y="0"/>
                  </a:lnTo>
                  <a:close/>
                </a:path>
              </a:pathLst>
            </a:custGeom>
            <a:blipFill>
              <a:blip r:embed="rId14"/>
              <a:stretch>
                <a:fillRect l="-24267" t="0" r="-24267" b="0"/>
              </a:stretch>
            </a:blipFill>
          </p:spPr>
        </p:sp>
      </p:grpSp>
      <p:sp>
        <p:nvSpPr>
          <p:cNvPr name="TextBox 15" id="15"/>
          <p:cNvSpPr txBox="true"/>
          <p:nvPr/>
        </p:nvSpPr>
        <p:spPr>
          <a:xfrm rot="0">
            <a:off x="5391675" y="1302310"/>
            <a:ext cx="10550173" cy="29504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686"/>
              </a:lnSpc>
            </a:pPr>
            <a:r>
              <a:rPr lang="en-US" sz="12633">
                <a:solidFill>
                  <a:srgbClr val="332C2C"/>
                </a:solidFill>
                <a:latin typeface="Canva Sans Medium"/>
              </a:rPr>
              <a:t>Thanks!</a:t>
            </a:r>
          </a:p>
          <a:p>
            <a:pPr algn="ctr">
              <a:lnSpc>
                <a:spcPts val="5163"/>
              </a:lnSpc>
            </a:pPr>
            <a:r>
              <a:rPr lang="en-US" sz="4252">
                <a:solidFill>
                  <a:srgbClr val="332C2C"/>
                </a:solidFill>
                <a:latin typeface="Canva Sans"/>
              </a:rPr>
              <a:t>Do you have any questions?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DAGIdSnVMcI</dc:identifier>
  <dcterms:modified xsi:type="dcterms:W3CDTF">2011-08-01T06:04:30Z</dcterms:modified>
  <cp:revision>1</cp:revision>
  <dc:title>Comparing NordVPN and Surfshark: Choosing the Right VPN for Your Needs</dc:title>
</cp:coreProperties>
</file>